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85" r:id="rId2"/>
    <p:sldId id="257" r:id="rId3"/>
    <p:sldId id="269" r:id="rId4"/>
    <p:sldId id="267" r:id="rId5"/>
    <p:sldId id="316" r:id="rId6"/>
    <p:sldId id="306" r:id="rId7"/>
    <p:sldId id="313" r:id="rId8"/>
    <p:sldId id="303" r:id="rId9"/>
    <p:sldId id="309" r:id="rId10"/>
    <p:sldId id="312" r:id="rId11"/>
    <p:sldId id="295" r:id="rId12"/>
    <p:sldId id="271" r:id="rId13"/>
    <p:sldId id="272" r:id="rId14"/>
    <p:sldId id="273" r:id="rId15"/>
    <p:sldId id="304" r:id="rId16"/>
    <p:sldId id="305" r:id="rId17"/>
    <p:sldId id="308" r:id="rId18"/>
    <p:sldId id="294" r:id="rId19"/>
    <p:sldId id="300" r:id="rId20"/>
    <p:sldId id="290" r:id="rId21"/>
    <p:sldId id="310" r:id="rId22"/>
    <p:sldId id="268" r:id="rId23"/>
    <p:sldId id="266" r:id="rId24"/>
    <p:sldId id="265" r:id="rId25"/>
    <p:sldId id="276" r:id="rId26"/>
    <p:sldId id="280" r:id="rId27"/>
    <p:sldId id="264" r:id="rId28"/>
    <p:sldId id="258" r:id="rId29"/>
    <p:sldId id="287" r:id="rId30"/>
    <p:sldId id="297" r:id="rId31"/>
    <p:sldId id="262" r:id="rId32"/>
    <p:sldId id="275" r:id="rId33"/>
    <p:sldId id="259" r:id="rId34"/>
    <p:sldId id="314" r:id="rId35"/>
    <p:sldId id="31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7/18/2026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921107232"/>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264992841"/>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62577636"/>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EDB8D0-98ED-4B86-9D5F-E61ADC70144D}" type="datetimeFigureOut">
              <a:rPr lang="en-US" smtClean="0"/>
              <a:t>7/18/2026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908493153"/>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EDB8D0-98ED-4B86-9D5F-E61ADC70144D}" type="datetimeFigureOut">
              <a:rPr lang="en-US" smtClean="0"/>
              <a:t>7/18/2026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476510253"/>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EDB8D0-98ED-4B86-9D5F-E61ADC70144D}"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3228963736"/>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EDB8D0-98ED-4B86-9D5F-E61ADC70144D}" type="datetimeFigureOut">
              <a:rPr lang="en-US" smtClean="0"/>
              <a:t>7/18/2026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2815148094"/>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EDB8D0-98ED-4B86-9D5F-E61ADC70144D}" type="datetimeFigureOut">
              <a:rPr lang="en-US" smtClean="0"/>
              <a:t>7/18/2026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586782619"/>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EDB8D0-98ED-4B86-9D5F-E61ADC70144D}" type="datetimeFigureOut">
              <a:rPr lang="en-US" smtClean="0"/>
              <a:t>7/18/2026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337639308"/>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481205723"/>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EDB8D0-98ED-4B86-9D5F-E61ADC70144D}" type="datetimeFigureOut">
              <a:rPr lang="en-US" smtClean="0"/>
              <a:t>7/18/2026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54181D-6920-4594-9A5D-6CE56DC9F8B2}" type="slidenum">
              <a:rPr lang="en-US" smtClean="0"/>
              <a:t>‹#›</a:t>
            </a:fld>
            <a:endParaRPr lang="en-US"/>
          </a:p>
        </p:txBody>
      </p:sp>
    </p:spTree>
    <p:extLst>
      <p:ext uri="{BB962C8B-B14F-4D97-AF65-F5344CB8AC3E}">
        <p14:creationId xmlns:p14="http://schemas.microsoft.com/office/powerpoint/2010/main" val="1213134415"/>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EDB8D0-98ED-4B86-9D5F-E61ADC70144D}" type="datetimeFigureOut">
              <a:rPr lang="en-US" smtClean="0"/>
              <a:pPr/>
              <a:t>7/18/2026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4279043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9.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03315-DF93-7AED-F5EB-FF3AA3BBC6F5}"/>
              </a:ext>
            </a:extLst>
          </p:cNvPr>
          <p:cNvSpPr>
            <a:spLocks noGrp="1"/>
          </p:cNvSpPr>
          <p:nvPr>
            <p:ph type="ctrTitle"/>
          </p:nvPr>
        </p:nvSpPr>
        <p:spPr>
          <a:xfrm>
            <a:off x="6476161" y="785004"/>
            <a:ext cx="4824444" cy="3804249"/>
          </a:xfrm>
        </p:spPr>
        <p:txBody>
          <a:bodyPr>
            <a:normAutofit fontScale="90000"/>
          </a:bodyPr>
          <a:lstStyle/>
          <a:p>
            <a:br>
              <a:rPr lang="en-US" b="1" dirty="0"/>
            </a:br>
            <a:br>
              <a:rPr lang="en-US" b="1" dirty="0"/>
            </a:br>
            <a:br>
              <a:rPr lang="en-US" b="1" dirty="0"/>
            </a:br>
            <a:br>
              <a:rPr lang="en-US" b="1" dirty="0"/>
            </a:br>
            <a:r>
              <a:rPr lang="en-US" b="1" dirty="0"/>
              <a:t>Olympia-Lacey Amtrak Station:</a:t>
            </a:r>
            <a:br>
              <a:rPr lang="en-US" b="1" dirty="0"/>
            </a:br>
            <a:br>
              <a:rPr lang="en-US" dirty="0"/>
            </a:br>
            <a:r>
              <a:rPr lang="en-US" sz="4000" dirty="0"/>
              <a:t>33 Continuous Years</a:t>
            </a:r>
            <a:br>
              <a:rPr lang="en-US" sz="4000" dirty="0"/>
            </a:br>
            <a:r>
              <a:rPr lang="en-US" sz="4000" dirty="0"/>
              <a:t>Completely Staffed By Volunteers!</a:t>
            </a:r>
          </a:p>
        </p:txBody>
      </p:sp>
      <p:sp>
        <p:nvSpPr>
          <p:cNvPr id="3" name="Subtitle 2">
            <a:extLst>
              <a:ext uri="{FF2B5EF4-FFF2-40B4-BE49-F238E27FC236}">
                <a16:creationId xmlns:a16="http://schemas.microsoft.com/office/drawing/2014/main" id="{B316E97F-414A-4E72-CC41-BDC545BBB623}"/>
              </a:ext>
            </a:extLst>
          </p:cNvPr>
          <p:cNvSpPr>
            <a:spLocks noGrp="1"/>
          </p:cNvSpPr>
          <p:nvPr>
            <p:ph type="subTitle" idx="1"/>
          </p:nvPr>
        </p:nvSpPr>
        <p:spPr>
          <a:xfrm>
            <a:off x="6381911" y="5072332"/>
            <a:ext cx="5178249" cy="1265866"/>
          </a:xfrm>
        </p:spPr>
        <p:txBody>
          <a:bodyPr>
            <a:normAutofit/>
          </a:bodyPr>
          <a:lstStyle/>
          <a:p>
            <a:r>
              <a:rPr lang="en-US" dirty="0"/>
              <a:t>Lacey Historical Society</a:t>
            </a:r>
          </a:p>
          <a:p>
            <a:r>
              <a:rPr lang="en-US" dirty="0"/>
              <a:t>Sept. 8, 2026</a:t>
            </a:r>
          </a:p>
        </p:txBody>
      </p:sp>
      <p:pic>
        <p:nvPicPr>
          <p:cNvPr id="5" name="Picture 4" descr="A picture containing outdoor, sky, plant, cloud&#10;&#10;Description automatically generated">
            <a:extLst>
              <a:ext uri="{FF2B5EF4-FFF2-40B4-BE49-F238E27FC236}">
                <a16:creationId xmlns:a16="http://schemas.microsoft.com/office/drawing/2014/main" id="{1972BF6A-2FDC-9A57-9E45-D76EEC4F7AF6}"/>
              </a:ext>
            </a:extLst>
          </p:cNvPr>
          <p:cNvPicPr>
            <a:picLocks noChangeAspect="1"/>
          </p:cNvPicPr>
          <p:nvPr/>
        </p:nvPicPr>
        <p:blipFill rotWithShape="1">
          <a:blip r:embed="rId2">
            <a:extLst>
              <a:ext uri="{28A0092B-C50C-407E-A947-70E740481C1C}">
                <a14:useLocalDpi xmlns:a14="http://schemas.microsoft.com/office/drawing/2010/main" val="0"/>
              </a:ext>
            </a:extLst>
          </a:blip>
          <a:srcRect l="24999" r="2" b="1"/>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794010754"/>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Placeholder 4" descr="A picture containing scene, furniture, indoor, floor&#10;&#10;Description automatically generated">
            <a:extLst>
              <a:ext uri="{FF2B5EF4-FFF2-40B4-BE49-F238E27FC236}">
                <a16:creationId xmlns:a16="http://schemas.microsoft.com/office/drawing/2014/main" id="{D8BFBD05-0191-1EAE-4E9D-FC2506879B0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093" b="13093"/>
          <a:stretch>
            <a:fillRect/>
          </a:stretch>
        </p:blipFill>
        <p:spPr>
          <a:xfrm>
            <a:off x="1241425" y="261937"/>
            <a:ext cx="10394737" cy="5754549"/>
          </a:xfrm>
        </p:spPr>
      </p:pic>
    </p:spTree>
    <p:extLst>
      <p:ext uri="{BB962C8B-B14F-4D97-AF65-F5344CB8AC3E}">
        <p14:creationId xmlns:p14="http://schemas.microsoft.com/office/powerpoint/2010/main" val="1879211433"/>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26993" y="0"/>
            <a:ext cx="2407913" cy="612475"/>
          </a:xfrm>
        </p:spPr>
        <p:txBody>
          <a:bodyPr/>
          <a:lstStyle/>
          <a:p>
            <a:r>
              <a:rPr lang="en-US" dirty="0"/>
              <a:t>Stained Glass</a:t>
            </a:r>
          </a:p>
        </p:txBody>
      </p:sp>
      <p:pic>
        <p:nvPicPr>
          <p:cNvPr id="7" name="Picture Placeholder 6" descr="A row of chairs in a room with a clock&#10;&#10;Description automatically generated with low confidence">
            <a:extLst>
              <a:ext uri="{FF2B5EF4-FFF2-40B4-BE49-F238E27FC236}">
                <a16:creationId xmlns:a16="http://schemas.microsoft.com/office/drawing/2014/main" id="{2F3C6389-16C1-8637-F57E-62134E90633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69" r="1669"/>
          <a:stretch>
            <a:fillRect/>
          </a:stretch>
        </p:blipFill>
        <p:spPr>
          <a:xfrm>
            <a:off x="5569787" y="224829"/>
            <a:ext cx="6508836" cy="5139436"/>
          </a:xfrm>
        </p:spPr>
      </p:pic>
      <p:pic>
        <p:nvPicPr>
          <p:cNvPr id="9" name="Picture 8" descr="A stained glass window with a train in the background&#10;&#10;Description automatically generated with medium confidence">
            <a:extLst>
              <a:ext uri="{FF2B5EF4-FFF2-40B4-BE49-F238E27FC236}">
                <a16:creationId xmlns:a16="http://schemas.microsoft.com/office/drawing/2014/main" id="{DA806FD2-7090-CECE-7C10-2519F646D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1" y="800402"/>
            <a:ext cx="5218242" cy="3002971"/>
          </a:xfrm>
          <a:prstGeom prst="rect">
            <a:avLst/>
          </a:prstGeom>
        </p:spPr>
      </p:pic>
      <p:pic>
        <p:nvPicPr>
          <p:cNvPr id="5" name="Picture 4" descr="A close up of a window&#10;&#10;Description automatically generated with low confidence">
            <a:extLst>
              <a:ext uri="{FF2B5EF4-FFF2-40B4-BE49-F238E27FC236}">
                <a16:creationId xmlns:a16="http://schemas.microsoft.com/office/drawing/2014/main" id="{44884F3C-D920-7B1A-346B-A9CD0CAB2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01" y="3991300"/>
            <a:ext cx="2408016" cy="2745930"/>
          </a:xfrm>
          <a:prstGeom prst="rect">
            <a:avLst/>
          </a:prstGeom>
        </p:spPr>
      </p:pic>
      <p:pic>
        <p:nvPicPr>
          <p:cNvPr id="8" name="Picture 7" descr="A close up of a window&#10;&#10;Description automatically generated with low confidence">
            <a:extLst>
              <a:ext uri="{FF2B5EF4-FFF2-40B4-BE49-F238E27FC236}">
                <a16:creationId xmlns:a16="http://schemas.microsoft.com/office/drawing/2014/main" id="{06912CD2-70D8-B952-F7F4-A0BB8B669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542" y="3991300"/>
            <a:ext cx="2757201" cy="2745931"/>
          </a:xfrm>
          <a:prstGeom prst="rect">
            <a:avLst/>
          </a:prstGeom>
        </p:spPr>
      </p:pic>
      <p:sp>
        <p:nvSpPr>
          <p:cNvPr id="4" name="TextBox 3">
            <a:extLst>
              <a:ext uri="{FF2B5EF4-FFF2-40B4-BE49-F238E27FC236}">
                <a16:creationId xmlns:a16="http://schemas.microsoft.com/office/drawing/2014/main" id="{C1933BB4-1C93-44F8-D79A-AFDF45D3BAC2}"/>
              </a:ext>
            </a:extLst>
          </p:cNvPr>
          <p:cNvSpPr txBox="1"/>
          <p:nvPr/>
        </p:nvSpPr>
        <p:spPr>
          <a:xfrm>
            <a:off x="5776924" y="5676507"/>
            <a:ext cx="6094562" cy="646331"/>
          </a:xfrm>
          <a:prstGeom prst="rect">
            <a:avLst/>
          </a:prstGeom>
          <a:noFill/>
        </p:spPr>
        <p:txBody>
          <a:bodyPr wrap="square">
            <a:spAutoFit/>
          </a:bodyPr>
          <a:lstStyle/>
          <a:p>
            <a:r>
              <a:rPr lang="en-US" b="0" i="0" dirty="0">
                <a:solidFill>
                  <a:srgbClr val="000000"/>
                </a:solidFill>
                <a:effectLst/>
                <a:latin typeface="Arial" panose="020B0604020202020204" pitchFamily="34" charset="0"/>
              </a:rPr>
              <a:t>Stained glass is courtesy of Tom Russell, Tacoma, the designer and creator who donated the glass.</a:t>
            </a:r>
            <a:endParaRPr lang="en-US" dirty="0"/>
          </a:p>
        </p:txBody>
      </p:sp>
    </p:spTree>
    <p:extLst>
      <p:ext uri="{BB962C8B-B14F-4D97-AF65-F5344CB8AC3E}">
        <p14:creationId xmlns:p14="http://schemas.microsoft.com/office/powerpoint/2010/main" val="2814376730"/>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b="1" dirty="0"/>
              <a:t>Antique</a:t>
            </a:r>
            <a:br>
              <a:rPr lang="en-US" b="1" dirty="0"/>
            </a:br>
            <a:r>
              <a:rPr lang="en-US" b="1" dirty="0"/>
              <a:t>Corbels</a:t>
            </a:r>
          </a:p>
        </p:txBody>
      </p:sp>
      <p:pic>
        <p:nvPicPr>
          <p:cNvPr id="8" name="Picture Placeholder 7" descr="A picture containing outdoor, sky, building, architecture&#10;&#10;Description automatically generated">
            <a:extLst>
              <a:ext uri="{FF2B5EF4-FFF2-40B4-BE49-F238E27FC236}">
                <a16:creationId xmlns:a16="http://schemas.microsoft.com/office/drawing/2014/main" id="{FE29AEAC-D2B1-E7BB-E1F2-D55860CD302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4287327" y="457200"/>
            <a:ext cx="7739563" cy="6111229"/>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1941119" cy="1543639"/>
          </a:xfrm>
        </p:spPr>
        <p:txBody>
          <a:bodyPr/>
          <a:lstStyle/>
          <a:p>
            <a:r>
              <a:rPr lang="en-US" dirty="0"/>
              <a:t>150 years old, made of solid cypress.</a:t>
            </a:r>
          </a:p>
        </p:txBody>
      </p:sp>
      <p:pic>
        <p:nvPicPr>
          <p:cNvPr id="13" name="Picture 12" descr="A person in a yellow vest&#10;&#10;Description automatically generated with low confidence">
            <a:extLst>
              <a:ext uri="{FF2B5EF4-FFF2-40B4-BE49-F238E27FC236}">
                <a16:creationId xmlns:a16="http://schemas.microsoft.com/office/drawing/2014/main" id="{5545EF8F-B9E1-13AA-AF5C-15674DFCD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3130048"/>
            <a:ext cx="3134469" cy="3438381"/>
          </a:xfrm>
          <a:prstGeom prst="rect">
            <a:avLst/>
          </a:prstGeom>
        </p:spPr>
      </p:pic>
    </p:spTree>
    <p:extLst>
      <p:ext uri="{BB962C8B-B14F-4D97-AF65-F5344CB8AC3E}">
        <p14:creationId xmlns:p14="http://schemas.microsoft.com/office/powerpoint/2010/main" val="1359089917"/>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b="1" dirty="0"/>
              <a:t>Light </a:t>
            </a:r>
            <a:br>
              <a:rPr lang="en-US" b="1" dirty="0"/>
            </a:br>
            <a:r>
              <a:rPr lang="en-US" b="1" dirty="0"/>
              <a:t>Fixtures</a:t>
            </a:r>
          </a:p>
        </p:txBody>
      </p:sp>
      <p:pic>
        <p:nvPicPr>
          <p:cNvPr id="9" name="Picture Placeholder 8" descr="A light fixture from the ceiling&#10;&#10;Description automatically generated with medium confidence">
            <a:extLst>
              <a:ext uri="{FF2B5EF4-FFF2-40B4-BE49-F238E27FC236}">
                <a16:creationId xmlns:a16="http://schemas.microsoft.com/office/drawing/2014/main" id="{B0482922-2EB3-CE24-01D7-CFFF61672C9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4352243" y="331304"/>
            <a:ext cx="7787409" cy="6149009"/>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1807235"/>
            <a:ext cx="3044324" cy="513272"/>
          </a:xfrm>
        </p:spPr>
        <p:txBody>
          <a:bodyPr/>
          <a:lstStyle/>
          <a:p>
            <a:r>
              <a:rPr lang="en-US" dirty="0"/>
              <a:t>Replicas of  Grand Central Station</a:t>
            </a:r>
          </a:p>
        </p:txBody>
      </p:sp>
      <p:pic>
        <p:nvPicPr>
          <p:cNvPr id="11" name="Picture 10" descr="A picture containing wall, indoor, ceiling, interior design&#10;&#10;Description automatically generated">
            <a:extLst>
              <a:ext uri="{FF2B5EF4-FFF2-40B4-BE49-F238E27FC236}">
                <a16:creationId xmlns:a16="http://schemas.microsoft.com/office/drawing/2014/main" id="{E6DA180E-556D-0EEE-F0D5-C654DB266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4" y="3564834"/>
            <a:ext cx="3781288" cy="2835966"/>
          </a:xfrm>
          <a:prstGeom prst="rect">
            <a:avLst/>
          </a:prstGeom>
        </p:spPr>
      </p:pic>
    </p:spTree>
    <p:extLst>
      <p:ext uri="{BB962C8B-B14F-4D97-AF65-F5344CB8AC3E}">
        <p14:creationId xmlns:p14="http://schemas.microsoft.com/office/powerpoint/2010/main" val="4063873276"/>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835065" cy="888521"/>
          </a:xfrm>
        </p:spPr>
        <p:txBody>
          <a:bodyPr/>
          <a:lstStyle/>
          <a:p>
            <a:r>
              <a:rPr lang="en-US" b="1" dirty="0" err="1"/>
              <a:t>Talgo</a:t>
            </a:r>
            <a:r>
              <a:rPr lang="en-US" b="1" dirty="0"/>
              <a:t> Clock</a:t>
            </a:r>
          </a:p>
        </p:txBody>
      </p:sp>
      <p:pic>
        <p:nvPicPr>
          <p:cNvPr id="7" name="Picture Placeholder 6" descr="A clock on a pole&#10;&#10;Description automatically generated with medium confidence">
            <a:extLst>
              <a:ext uri="{FF2B5EF4-FFF2-40B4-BE49-F238E27FC236}">
                <a16:creationId xmlns:a16="http://schemas.microsoft.com/office/drawing/2014/main" id="{CB93D41C-92C5-8685-70CD-C50AFA88DF1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6611" y="1465466"/>
            <a:ext cx="3726763" cy="1277734"/>
          </a:xfrm>
        </p:spPr>
        <p:txBody>
          <a:bodyPr>
            <a:normAutofit/>
          </a:bodyPr>
          <a:lstStyle/>
          <a:p>
            <a:r>
              <a:rPr lang="en-US" sz="2000" dirty="0"/>
              <a:t>Gift of Talgo Co., Manufacturer of Talgo Trainsets</a:t>
            </a:r>
          </a:p>
          <a:p>
            <a:endParaRPr lang="en-US" dirty="0"/>
          </a:p>
        </p:txBody>
      </p:sp>
    </p:spTree>
    <p:extLst>
      <p:ext uri="{BB962C8B-B14F-4D97-AF65-F5344CB8AC3E}">
        <p14:creationId xmlns:p14="http://schemas.microsoft.com/office/powerpoint/2010/main" val="923645319"/>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b="1" dirty="0"/>
              <a:t>Donors</a:t>
            </a:r>
          </a:p>
        </p:txBody>
      </p:sp>
      <p:pic>
        <p:nvPicPr>
          <p:cNvPr id="8" name="Picture Placeholder 7" descr="A picture containing outdoor, ground, flagstone, cobblestone&#10;&#10;Description automatically generated">
            <a:extLst>
              <a:ext uri="{FF2B5EF4-FFF2-40B4-BE49-F238E27FC236}">
                <a16:creationId xmlns:a16="http://schemas.microsoft.com/office/drawing/2014/main" id="{73BEADC8-F863-B3FF-297F-FAF0493498E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057" b="7057"/>
          <a:stretch>
            <a:fillRect/>
          </a:stretch>
        </p:blipFill>
        <p:spPr>
          <a:xfrm>
            <a:off x="2790136" y="728870"/>
            <a:ext cx="9278532" cy="5976730"/>
          </a:xfrm>
        </p:spPr>
      </p:pic>
      <p:pic>
        <p:nvPicPr>
          <p:cNvPr id="13" name="Picture 12" descr="A picture containing text, outdoor, ground, concrete&#10;&#10;Description automatically generated">
            <a:extLst>
              <a:ext uri="{FF2B5EF4-FFF2-40B4-BE49-F238E27FC236}">
                <a16:creationId xmlns:a16="http://schemas.microsoft.com/office/drawing/2014/main" id="{31ACB64C-8408-1D4A-E3EF-32154539B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84" y="3081408"/>
            <a:ext cx="2553607" cy="3429000"/>
          </a:xfrm>
          <a:prstGeom prst="rect">
            <a:avLst/>
          </a:prstGeom>
        </p:spPr>
      </p:pic>
    </p:spTree>
    <p:extLst>
      <p:ext uri="{BB962C8B-B14F-4D97-AF65-F5344CB8AC3E}">
        <p14:creationId xmlns:p14="http://schemas.microsoft.com/office/powerpoint/2010/main" val="1442266612"/>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b="1" dirty="0"/>
              <a:t>InterCity</a:t>
            </a:r>
            <a:br>
              <a:rPr lang="en-US" b="1" dirty="0"/>
            </a:br>
            <a:r>
              <a:rPr lang="en-US" b="1" dirty="0"/>
              <a:t>Transit</a:t>
            </a:r>
          </a:p>
        </p:txBody>
      </p:sp>
      <p:pic>
        <p:nvPicPr>
          <p:cNvPr id="6" name="Picture Placeholder 5" descr="A bus on the road">
            <a:extLst>
              <a:ext uri="{FF2B5EF4-FFF2-40B4-BE49-F238E27FC236}">
                <a16:creationId xmlns:a16="http://schemas.microsoft.com/office/drawing/2014/main" id="{9028AE21-B603-703A-8396-DBED3DB4B74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3909391" y="457201"/>
            <a:ext cx="8117500" cy="6409652"/>
          </a:xfrm>
        </p:spPr>
      </p:pic>
      <p:pic>
        <p:nvPicPr>
          <p:cNvPr id="9" name="Picture 8" descr="A bus parked on the side of a road&#10;&#10;Description automatically generated with low confidence">
            <a:extLst>
              <a:ext uri="{FF2B5EF4-FFF2-40B4-BE49-F238E27FC236}">
                <a16:creationId xmlns:a16="http://schemas.microsoft.com/office/drawing/2014/main" id="{0B8C5CE7-08AC-9973-66BF-155139150D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46" y="2244437"/>
            <a:ext cx="2883668" cy="3075709"/>
          </a:xfrm>
          <a:prstGeom prst="rect">
            <a:avLst/>
          </a:prstGeom>
        </p:spPr>
      </p:pic>
    </p:spTree>
    <p:extLst>
      <p:ext uri="{BB962C8B-B14F-4D97-AF65-F5344CB8AC3E}">
        <p14:creationId xmlns:p14="http://schemas.microsoft.com/office/powerpoint/2010/main" val="2388029988"/>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normAutofit fontScale="90000"/>
          </a:bodyPr>
          <a:lstStyle/>
          <a:p>
            <a:r>
              <a:rPr lang="en-US" dirty="0"/>
              <a:t>Amtrak </a:t>
            </a:r>
            <a:br>
              <a:rPr lang="en-US" dirty="0"/>
            </a:br>
            <a:r>
              <a:rPr lang="en-US" dirty="0"/>
              <a:t>Public Info</a:t>
            </a:r>
            <a:br>
              <a:rPr lang="en-US" dirty="0"/>
            </a:br>
            <a:r>
              <a:rPr lang="en-US" dirty="0"/>
              <a:t>Display</a:t>
            </a:r>
          </a:p>
        </p:txBody>
      </p:sp>
      <p:pic>
        <p:nvPicPr>
          <p:cNvPr id="7" name="Picture Placeholder 6" descr="A picture containing text, electronics, display, display device&#10;&#10;Description automatically generated">
            <a:extLst>
              <a:ext uri="{FF2B5EF4-FFF2-40B4-BE49-F238E27FC236}">
                <a16:creationId xmlns:a16="http://schemas.microsoft.com/office/drawing/2014/main" id="{EE696B6B-C86C-E73E-1B0E-442F94D25D0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83" b="1383"/>
          <a:stretch>
            <a:fillRect/>
          </a:stretch>
        </p:blipFill>
        <p:spPr>
          <a:xfrm>
            <a:off x="3789363" y="457200"/>
            <a:ext cx="8150225" cy="5943600"/>
          </a:xfrm>
        </p:spPr>
      </p:pic>
      <p:pic>
        <p:nvPicPr>
          <p:cNvPr id="4" name="Picture 3" descr="A train on the tracks&#10;&#10;Description automatically generated with low confidence">
            <a:extLst>
              <a:ext uri="{FF2B5EF4-FFF2-40B4-BE49-F238E27FC236}">
                <a16:creationId xmlns:a16="http://schemas.microsoft.com/office/drawing/2014/main" id="{0B9851FA-86AA-24EC-596B-D218C5179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1" y="2262808"/>
            <a:ext cx="3343967" cy="2507975"/>
          </a:xfrm>
          <a:prstGeom prst="rect">
            <a:avLst/>
          </a:prstGeom>
        </p:spPr>
      </p:pic>
    </p:spTree>
    <p:extLst>
      <p:ext uri="{BB962C8B-B14F-4D97-AF65-F5344CB8AC3E}">
        <p14:creationId xmlns:p14="http://schemas.microsoft.com/office/powerpoint/2010/main" val="3891754981"/>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Placeholder 10" descr="A picture containing railroad, sky, outdoor, track&#10;&#10;Description automatically generated">
            <a:extLst>
              <a:ext uri="{FF2B5EF4-FFF2-40B4-BE49-F238E27FC236}">
                <a16:creationId xmlns:a16="http://schemas.microsoft.com/office/drawing/2014/main" id="{2C3DF23F-8EDD-2FE3-AB3C-4F5E61ADA0D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965" b="14965"/>
          <a:stretch>
            <a:fillRect/>
          </a:stretch>
        </p:blipFill>
        <p:spPr>
          <a:xfrm>
            <a:off x="277813" y="73891"/>
            <a:ext cx="11599862" cy="6425334"/>
          </a:xfrm>
        </p:spPr>
      </p:pic>
    </p:spTree>
    <p:extLst>
      <p:ext uri="{BB962C8B-B14F-4D97-AF65-F5344CB8AC3E}">
        <p14:creationId xmlns:p14="http://schemas.microsoft.com/office/powerpoint/2010/main" val="123876709"/>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Placeholder 4" descr="A train at a train station&#10;&#10;Description automatically generated with medium confidence">
            <a:extLst>
              <a:ext uri="{FF2B5EF4-FFF2-40B4-BE49-F238E27FC236}">
                <a16:creationId xmlns:a16="http://schemas.microsoft.com/office/drawing/2014/main" id="{54A32348-89D1-7CB0-7DBC-04A365E9D80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4" b="20394"/>
          <a:stretch>
            <a:fillRect/>
          </a:stretch>
        </p:blipFill>
        <p:spPr/>
      </p:pic>
      <p:pic>
        <p:nvPicPr>
          <p:cNvPr id="7" name="Picture 6" descr="A train on the tracks&#10;&#10;Description automatically generated with medium confidence">
            <a:extLst>
              <a:ext uri="{FF2B5EF4-FFF2-40B4-BE49-F238E27FC236}">
                <a16:creationId xmlns:a16="http://schemas.microsoft.com/office/drawing/2014/main" id="{180803F5-991A-6D3D-A18A-2B36521F8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08" y="852055"/>
            <a:ext cx="4271849" cy="5008995"/>
          </a:xfrm>
          <a:prstGeom prst="rect">
            <a:avLst/>
          </a:prstGeom>
        </p:spPr>
      </p:pic>
      <p:sp>
        <p:nvSpPr>
          <p:cNvPr id="10" name="TextBox 9">
            <a:extLst>
              <a:ext uri="{FF2B5EF4-FFF2-40B4-BE49-F238E27FC236}">
                <a16:creationId xmlns:a16="http://schemas.microsoft.com/office/drawing/2014/main" id="{87C00E3F-D0A0-93FE-7156-5D58FD0A5A37}"/>
              </a:ext>
            </a:extLst>
          </p:cNvPr>
          <p:cNvSpPr txBox="1"/>
          <p:nvPr/>
        </p:nvSpPr>
        <p:spPr>
          <a:xfrm flipH="1">
            <a:off x="520327" y="406400"/>
            <a:ext cx="10667626"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Engine 251 (Amtrak Coast Starlight 1990s) and CAB 90251 (Amtrak Cascades 2026)</a:t>
            </a:r>
          </a:p>
        </p:txBody>
      </p:sp>
    </p:spTree>
    <p:extLst>
      <p:ext uri="{BB962C8B-B14F-4D97-AF65-F5344CB8AC3E}">
        <p14:creationId xmlns:p14="http://schemas.microsoft.com/office/powerpoint/2010/main" val="1869561163"/>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7848600" y="1122363"/>
            <a:ext cx="4023360" cy="2807208"/>
          </a:xfrm>
        </p:spPr>
        <p:txBody>
          <a:bodyPr vert="horz" lIns="91440" tIns="45720" rIns="91440" bIns="45720" rtlCol="0" anchor="b">
            <a:normAutofit/>
          </a:bodyPr>
          <a:lstStyle/>
          <a:p>
            <a:r>
              <a:rPr lang="en-US" sz="5400" kern="1200">
                <a:solidFill>
                  <a:schemeClr val="tx1"/>
                </a:solidFill>
                <a:latin typeface="+mj-lt"/>
                <a:ea typeface="+mj-ea"/>
                <a:cs typeface="+mj-cs"/>
              </a:rPr>
              <a:t>Olympia-Lacey</a:t>
            </a:r>
          </a:p>
        </p:txBody>
      </p:sp>
      <p:pic>
        <p:nvPicPr>
          <p:cNvPr id="7" name="Picture Placeholder 6" descr="A train on the tracks&#10;&#10;Description automatically generated with medium confidence">
            <a:extLst>
              <a:ext uri="{FF2B5EF4-FFF2-40B4-BE49-F238E27FC236}">
                <a16:creationId xmlns:a16="http://schemas.microsoft.com/office/drawing/2014/main" id="{E79A29EB-05B9-403A-648A-626620A6F51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414"/>
          <a:stretch/>
        </p:blipFill>
        <p:spPr>
          <a:xfrm>
            <a:off x="-2" y="10"/>
            <a:ext cx="12192002" cy="6857990"/>
          </a:xfrm>
          <a:prstGeom prst="rect">
            <a:avLst/>
          </a:prstGeo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7848600" y="3968496"/>
            <a:ext cx="4023360" cy="1208141"/>
          </a:xfrm>
        </p:spPr>
        <p:txBody>
          <a:bodyPr vert="horz" lIns="91440" tIns="45720" rIns="91440" bIns="45720" rtlCol="0">
            <a:normAutofit/>
          </a:bodyPr>
          <a:lstStyle/>
          <a:p>
            <a:r>
              <a:rPr lang="en-US" sz="2400" kern="1200">
                <a:solidFill>
                  <a:schemeClr val="tx1"/>
                </a:solidFill>
                <a:latin typeface="+mn-lt"/>
                <a:ea typeface="+mn-ea"/>
                <a:cs typeface="+mn-cs"/>
              </a:rPr>
              <a:t>Coast Starlight</a:t>
            </a:r>
          </a:p>
        </p:txBody>
      </p:sp>
    </p:spTree>
    <p:extLst>
      <p:ext uri="{BB962C8B-B14F-4D97-AF65-F5344CB8AC3E}">
        <p14:creationId xmlns:p14="http://schemas.microsoft.com/office/powerpoint/2010/main" val="1539143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AF2739-1B5A-CD2F-6094-4CE3DC173ECC}"/>
              </a:ext>
            </a:extLst>
          </p:cNvPr>
          <p:cNvSpPr>
            <a:spLocks noGrp="1"/>
          </p:cNvSpPr>
          <p:nvPr>
            <p:ph type="title"/>
          </p:nvPr>
        </p:nvSpPr>
        <p:spPr>
          <a:xfrm>
            <a:off x="4470228" y="457200"/>
            <a:ext cx="4302580" cy="349393"/>
          </a:xfrm>
        </p:spPr>
        <p:txBody>
          <a:bodyPr>
            <a:normAutofit fontScale="90000"/>
          </a:bodyPr>
          <a:lstStyle/>
          <a:p>
            <a:r>
              <a:rPr lang="en-US" dirty="0"/>
              <a:t>The Volunteers</a:t>
            </a:r>
          </a:p>
        </p:txBody>
      </p:sp>
      <p:pic>
        <p:nvPicPr>
          <p:cNvPr id="5" name="Picture Placeholder 4" descr="A picture containing text, indoor, computer monitor, wall&#10;&#10;Description automatically generated">
            <a:extLst>
              <a:ext uri="{FF2B5EF4-FFF2-40B4-BE49-F238E27FC236}">
                <a16:creationId xmlns:a16="http://schemas.microsoft.com/office/drawing/2014/main" id="{DD3E7F6B-6C94-2517-88F5-694E4F41766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5991" b="15991"/>
          <a:stretch>
            <a:fillRect/>
          </a:stretch>
        </p:blipFill>
        <p:spPr>
          <a:xfrm>
            <a:off x="1801814" y="987426"/>
            <a:ext cx="9355054" cy="4772352"/>
          </a:xfrm>
        </p:spPr>
      </p:pic>
    </p:spTree>
    <p:extLst>
      <p:ext uri="{BB962C8B-B14F-4D97-AF65-F5344CB8AC3E}">
        <p14:creationId xmlns:p14="http://schemas.microsoft.com/office/powerpoint/2010/main" val="407546837"/>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AF2739-1B5A-CD2F-6094-4CE3DC173ECC}"/>
              </a:ext>
            </a:extLst>
          </p:cNvPr>
          <p:cNvSpPr>
            <a:spLocks noGrp="1"/>
          </p:cNvSpPr>
          <p:nvPr>
            <p:ph type="title"/>
          </p:nvPr>
        </p:nvSpPr>
        <p:spPr>
          <a:xfrm>
            <a:off x="4470227" y="457200"/>
            <a:ext cx="5901681" cy="349393"/>
          </a:xfrm>
        </p:spPr>
        <p:txBody>
          <a:bodyPr>
            <a:normAutofit fontScale="90000"/>
          </a:bodyPr>
          <a:lstStyle/>
          <a:p>
            <a:r>
              <a:rPr lang="en-US" dirty="0"/>
              <a:t>The Volunteers Meet Every Train 24/7</a:t>
            </a:r>
          </a:p>
        </p:txBody>
      </p:sp>
      <p:pic>
        <p:nvPicPr>
          <p:cNvPr id="6" name="Picture Placeholder 5" descr="Two men smiling at the camera&#10;&#10;Description automatically generated with low confidence">
            <a:extLst>
              <a:ext uri="{FF2B5EF4-FFF2-40B4-BE49-F238E27FC236}">
                <a16:creationId xmlns:a16="http://schemas.microsoft.com/office/drawing/2014/main" id="{74B60639-C68B-02CB-A2B5-EB24CE5D55A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029" b="10029"/>
          <a:stretch>
            <a:fillRect/>
          </a:stretch>
        </p:blipFill>
        <p:spPr>
          <a:xfrm>
            <a:off x="2573338" y="806450"/>
            <a:ext cx="8782050" cy="5894388"/>
          </a:xfrm>
        </p:spPr>
      </p:pic>
    </p:spTree>
    <p:extLst>
      <p:ext uri="{BB962C8B-B14F-4D97-AF65-F5344CB8AC3E}">
        <p14:creationId xmlns:p14="http://schemas.microsoft.com/office/powerpoint/2010/main" val="2419231552"/>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229068" y="1593668"/>
            <a:ext cx="3345438" cy="1543639"/>
          </a:xfrm>
        </p:spPr>
        <p:txBody>
          <a:bodyPr>
            <a:normAutofit fontScale="90000"/>
          </a:bodyPr>
          <a:lstStyle/>
          <a:p>
            <a:br>
              <a:rPr lang="en-US" dirty="0"/>
            </a:br>
            <a:br>
              <a:rPr lang="en-US" dirty="0"/>
            </a:br>
            <a:br>
              <a:rPr lang="en-US" dirty="0"/>
            </a:br>
            <a:r>
              <a:rPr lang="en-US" dirty="0"/>
              <a:t>“</a:t>
            </a:r>
            <a:r>
              <a:rPr lang="en-US" b="1" dirty="0" err="1"/>
              <a:t>AmShack</a:t>
            </a:r>
            <a:r>
              <a:rPr lang="en-US" dirty="0"/>
              <a:t>:”</a:t>
            </a:r>
            <a:br>
              <a:rPr lang="en-US" dirty="0"/>
            </a:br>
            <a:br>
              <a:rPr lang="en-US" dirty="0"/>
            </a:br>
            <a:r>
              <a:rPr lang="en-US" dirty="0"/>
              <a:t>The “Station” on</a:t>
            </a:r>
            <a:br>
              <a:rPr lang="en-US" dirty="0"/>
            </a:br>
            <a:r>
              <a:rPr lang="en-US" dirty="0"/>
              <a:t>Rich Road that</a:t>
            </a:r>
            <a:br>
              <a:rPr lang="en-US" dirty="0"/>
            </a:br>
            <a:r>
              <a:rPr lang="en-US" dirty="0"/>
              <a:t>our station replaced.</a:t>
            </a:r>
          </a:p>
        </p:txBody>
      </p:sp>
      <p:pic>
        <p:nvPicPr>
          <p:cNvPr id="10" name="Picture Placeholder 9" descr="A train on the tracks&#10;&#10;Description automatically generated with low confidence">
            <a:extLst>
              <a:ext uri="{FF2B5EF4-FFF2-40B4-BE49-F238E27FC236}">
                <a16:creationId xmlns:a16="http://schemas.microsoft.com/office/drawing/2014/main" id="{F3C49AF4-A476-39CA-44B5-8A2A0A22410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43" r="1643"/>
          <a:stretch>
            <a:fillRect/>
          </a:stretch>
        </p:blipFill>
        <p:spPr>
          <a:xfrm>
            <a:off x="3887788" y="923925"/>
            <a:ext cx="7718425" cy="5286375"/>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931228" y="4085343"/>
            <a:ext cx="1941119" cy="1543639"/>
          </a:xfrm>
        </p:spPr>
        <p:txBody>
          <a:bodyPr/>
          <a:lstStyle/>
          <a:p>
            <a:r>
              <a:rPr lang="en-US" dirty="0"/>
              <a:t>Photo taken in 1980 by Walt </a:t>
            </a:r>
            <a:r>
              <a:rPr lang="en-US" dirty="0" err="1"/>
              <a:t>Vitous</a:t>
            </a:r>
            <a:r>
              <a:rPr lang="en-US" dirty="0"/>
              <a:t>. Courtesy of Paul </a:t>
            </a:r>
            <a:r>
              <a:rPr lang="en-US" dirty="0" err="1"/>
              <a:t>Vitous</a:t>
            </a:r>
            <a:r>
              <a:rPr lang="en-US" dirty="0"/>
              <a:t>.</a:t>
            </a:r>
          </a:p>
        </p:txBody>
      </p:sp>
    </p:spTree>
    <p:extLst>
      <p:ext uri="{BB962C8B-B14F-4D97-AF65-F5344CB8AC3E}">
        <p14:creationId xmlns:p14="http://schemas.microsoft.com/office/powerpoint/2010/main" val="1679165797"/>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9" y="457200"/>
            <a:ext cx="1727920" cy="1445492"/>
          </a:xfrm>
        </p:spPr>
        <p:txBody>
          <a:bodyPr>
            <a:normAutofit fontScale="90000"/>
          </a:bodyPr>
          <a:lstStyle/>
          <a:p>
            <a:r>
              <a:rPr lang="en-US" dirty="0"/>
              <a:t>Chambers Prairie/</a:t>
            </a:r>
            <a:br>
              <a:rPr lang="en-US" dirty="0"/>
            </a:br>
            <a:r>
              <a:rPr lang="en-US" dirty="0"/>
              <a:t>Union Pacific</a:t>
            </a:r>
          </a:p>
        </p:txBody>
      </p:sp>
      <p:pic>
        <p:nvPicPr>
          <p:cNvPr id="8" name="Picture Placeholder 7" descr="A black and white photo of a building&#10;&#10;Description automatically generated with low confidence">
            <a:extLst>
              <a:ext uri="{FF2B5EF4-FFF2-40B4-BE49-F238E27FC236}">
                <a16:creationId xmlns:a16="http://schemas.microsoft.com/office/drawing/2014/main" id="{5B102659-E451-B7CB-9CE0-B22F035F69E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4784" r="4784"/>
          <a:stretch>
            <a:fillRect/>
          </a:stretch>
        </p:blipFill>
        <p:spPr>
          <a:xfrm>
            <a:off x="2887367" y="1"/>
            <a:ext cx="8468021" cy="6686426"/>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1941119" cy="3480758"/>
          </a:xfrm>
        </p:spPr>
        <p:txBody>
          <a:bodyPr>
            <a:normAutofit lnSpcReduction="10000"/>
          </a:bodyPr>
          <a:lstStyle/>
          <a:p>
            <a:r>
              <a:rPr lang="en-US" dirty="0"/>
              <a:t>Later named</a:t>
            </a:r>
          </a:p>
          <a:p>
            <a:r>
              <a:rPr lang="en-US" dirty="0"/>
              <a:t>“East Olympia”</a:t>
            </a:r>
          </a:p>
          <a:p>
            <a:r>
              <a:rPr lang="en-US" dirty="0"/>
              <a:t>May 22, 1928</a:t>
            </a:r>
          </a:p>
          <a:p>
            <a:r>
              <a:rPr lang="en-US" dirty="0"/>
              <a:t>James Fisher</a:t>
            </a:r>
          </a:p>
          <a:p>
            <a:r>
              <a:rPr lang="en-US" dirty="0"/>
              <a:t>(Courtesy NP Historical Assn.)</a:t>
            </a:r>
          </a:p>
          <a:p>
            <a:endParaRPr lang="en-US" dirty="0"/>
          </a:p>
          <a:p>
            <a:r>
              <a:rPr lang="en-US" dirty="0"/>
              <a:t>Original East Olympia (Rich Road) predecessor to “</a:t>
            </a:r>
            <a:r>
              <a:rPr lang="en-US" dirty="0" err="1"/>
              <a:t>AmShack</a:t>
            </a:r>
            <a:r>
              <a:rPr lang="en-US" dirty="0"/>
              <a:t>” and our station.</a:t>
            </a:r>
          </a:p>
        </p:txBody>
      </p:sp>
    </p:spTree>
    <p:extLst>
      <p:ext uri="{BB962C8B-B14F-4D97-AF65-F5344CB8AC3E}">
        <p14:creationId xmlns:p14="http://schemas.microsoft.com/office/powerpoint/2010/main" val="2239953199"/>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dirty="0"/>
              <a:t>Chambers Prairie</a:t>
            </a:r>
          </a:p>
        </p:txBody>
      </p:sp>
      <p:pic>
        <p:nvPicPr>
          <p:cNvPr id="7" name="Picture Placeholder 6" descr="A picture containing outdoor, sky, train, tree&#10;&#10;Description automatically generated">
            <a:extLst>
              <a:ext uri="{FF2B5EF4-FFF2-40B4-BE49-F238E27FC236}">
                <a16:creationId xmlns:a16="http://schemas.microsoft.com/office/drawing/2014/main" id="{CDAADB31-1190-6995-8394-5881800996E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892" r="2892"/>
          <a:stretch>
            <a:fillRect/>
          </a:stretch>
        </p:blipFill>
        <p:spPr>
          <a:xfrm>
            <a:off x="4408098" y="987425"/>
            <a:ext cx="6947290" cy="5485643"/>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3392847" cy="1091153"/>
          </a:xfrm>
        </p:spPr>
        <p:txBody>
          <a:bodyPr/>
          <a:lstStyle/>
          <a:p>
            <a:r>
              <a:rPr lang="en-US" dirty="0"/>
              <a:t>(Courtesy Jim Hannum, Olympia. Lacey Historical Museum)</a:t>
            </a:r>
          </a:p>
        </p:txBody>
      </p:sp>
    </p:spTree>
    <p:extLst>
      <p:ext uri="{BB962C8B-B14F-4D97-AF65-F5344CB8AC3E}">
        <p14:creationId xmlns:p14="http://schemas.microsoft.com/office/powerpoint/2010/main" val="3371154499"/>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1941119" cy="1258478"/>
          </a:xfrm>
        </p:spPr>
        <p:txBody>
          <a:bodyPr>
            <a:normAutofit/>
          </a:bodyPr>
          <a:lstStyle/>
          <a:p>
            <a:r>
              <a:rPr lang="en-US" b="1" dirty="0"/>
              <a:t>Lacey</a:t>
            </a:r>
            <a:br>
              <a:rPr lang="en-US" b="1" dirty="0"/>
            </a:br>
            <a:r>
              <a:rPr lang="en-US" b="1" dirty="0"/>
              <a:t>NP Depot</a:t>
            </a:r>
          </a:p>
        </p:txBody>
      </p:sp>
      <p:pic>
        <p:nvPicPr>
          <p:cNvPr id="7" name="Picture Placeholder 6" descr="A picture containing railroad, outdoor, sky, locomotive&#10;&#10;Description automatically generated">
            <a:extLst>
              <a:ext uri="{FF2B5EF4-FFF2-40B4-BE49-F238E27FC236}">
                <a16:creationId xmlns:a16="http://schemas.microsoft.com/office/drawing/2014/main" id="{F51864FC-1848-F992-263E-BEA25F50A01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a:xfrm>
            <a:off x="4353769" y="332509"/>
            <a:ext cx="7521421" cy="5938982"/>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2032721" cy="3761509"/>
          </a:xfrm>
        </p:spPr>
        <p:txBody>
          <a:bodyPr>
            <a:normAutofit/>
          </a:bodyPr>
          <a:lstStyle/>
          <a:p>
            <a:r>
              <a:rPr lang="en-US" dirty="0"/>
              <a:t>1912</a:t>
            </a:r>
          </a:p>
          <a:p>
            <a:r>
              <a:rPr lang="en-US" dirty="0"/>
              <a:t>Replica located downtown today</a:t>
            </a:r>
          </a:p>
        </p:txBody>
      </p:sp>
      <p:pic>
        <p:nvPicPr>
          <p:cNvPr id="5" name="Picture 4" descr="A picture containing building, outdoor, sky, window&#10;&#10;Description automatically generated">
            <a:extLst>
              <a:ext uri="{FF2B5EF4-FFF2-40B4-BE49-F238E27FC236}">
                <a16:creationId xmlns:a16="http://schemas.microsoft.com/office/drawing/2014/main" id="{E8ADEEC2-7B44-D5EA-94C9-4667DF723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10" y="3429000"/>
            <a:ext cx="3719176" cy="2789382"/>
          </a:xfrm>
          <a:prstGeom prst="rect">
            <a:avLst/>
          </a:prstGeom>
        </p:spPr>
      </p:pic>
      <p:sp>
        <p:nvSpPr>
          <p:cNvPr id="6" name="TextBox 5">
            <a:extLst>
              <a:ext uri="{FF2B5EF4-FFF2-40B4-BE49-F238E27FC236}">
                <a16:creationId xmlns:a16="http://schemas.microsoft.com/office/drawing/2014/main" id="{074CE3C5-6574-7A79-AE9A-03A1D4C2BE6B}"/>
              </a:ext>
            </a:extLst>
          </p:cNvPr>
          <p:cNvSpPr txBox="1"/>
          <p:nvPr/>
        </p:nvSpPr>
        <p:spPr>
          <a:xfrm>
            <a:off x="4492588" y="291504"/>
            <a:ext cx="7382602" cy="1477328"/>
          </a:xfrm>
          <a:prstGeom prst="rect">
            <a:avLst/>
          </a:prstGeom>
          <a:noFill/>
        </p:spPr>
        <p:txBody>
          <a:bodyPr wrap="square">
            <a:spAutoFit/>
          </a:bodyPr>
          <a:lstStyle/>
          <a:p>
            <a:r>
              <a:rPr lang="en-US" dirty="0"/>
              <a:t>Passenger train Tacoma-bound from Lacey Northern Pacific Station in 1912. Photo from the Harold Meir Collection, Courtesy St. Martin's University Abbey. Special thanks to Father Peter Tynan, University Chaplain and Abbey Monk. Locomotive is a Baldwin 4-6-0 built about 1890.</a:t>
            </a:r>
          </a:p>
        </p:txBody>
      </p:sp>
    </p:spTree>
    <p:extLst>
      <p:ext uri="{BB962C8B-B14F-4D97-AF65-F5344CB8AC3E}">
        <p14:creationId xmlns:p14="http://schemas.microsoft.com/office/powerpoint/2010/main" val="2456229781"/>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1941119" cy="1258478"/>
          </a:xfrm>
        </p:spPr>
        <p:txBody>
          <a:bodyPr>
            <a:normAutofit/>
          </a:bodyPr>
          <a:lstStyle/>
          <a:p>
            <a:r>
              <a:rPr lang="en-US" dirty="0"/>
              <a:t>Lacey</a:t>
            </a:r>
            <a:br>
              <a:rPr lang="en-US" dirty="0"/>
            </a:br>
            <a:r>
              <a:rPr lang="en-US" dirty="0"/>
              <a:t>NP Depot</a:t>
            </a:r>
          </a:p>
        </p:txBody>
      </p:sp>
      <p:pic>
        <p:nvPicPr>
          <p:cNvPr id="10" name="Picture Placeholder 9" descr="A group of people standing outside a train station&#10;&#10;Description automatically generated with medium confidence">
            <a:extLst>
              <a:ext uri="{FF2B5EF4-FFF2-40B4-BE49-F238E27FC236}">
                <a16:creationId xmlns:a16="http://schemas.microsoft.com/office/drawing/2014/main" id="{4123D5A4-13D9-CAB4-38A7-391D50EA14F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396" b="8396"/>
          <a:stretch>
            <a:fillRect/>
          </a:stretch>
        </p:blipFill>
        <p:spPr>
          <a:xfrm>
            <a:off x="2781300" y="987425"/>
            <a:ext cx="8855075" cy="5526088"/>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202479" y="1974273"/>
            <a:ext cx="2032721" cy="3761509"/>
          </a:xfrm>
        </p:spPr>
        <p:txBody>
          <a:bodyPr>
            <a:normAutofit/>
          </a:bodyPr>
          <a:lstStyle/>
          <a:p>
            <a:r>
              <a:rPr lang="en-US" dirty="0"/>
              <a:t>1909</a:t>
            </a:r>
          </a:p>
          <a:p>
            <a:r>
              <a:rPr lang="en-US" dirty="0"/>
              <a:t>Waiting for President William Howard Taft</a:t>
            </a:r>
          </a:p>
          <a:p>
            <a:endParaRPr lang="en-US" dirty="0"/>
          </a:p>
          <a:p>
            <a:r>
              <a:rPr lang="en-US" dirty="0"/>
              <a:t>(Courtesy Washington State Historical Society - C1968.52.1) </a:t>
            </a:r>
          </a:p>
        </p:txBody>
      </p:sp>
    </p:spTree>
    <p:extLst>
      <p:ext uri="{BB962C8B-B14F-4D97-AF65-F5344CB8AC3E}">
        <p14:creationId xmlns:p14="http://schemas.microsoft.com/office/powerpoint/2010/main" val="278086797"/>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dirty="0"/>
              <a:t>Tenino</a:t>
            </a:r>
          </a:p>
        </p:txBody>
      </p:sp>
      <p:pic>
        <p:nvPicPr>
          <p:cNvPr id="6" name="Picture Placeholder 5" descr="A picture containing building, outdoor, clothing, wheel&#10;&#10;Description automatically generated">
            <a:extLst>
              <a:ext uri="{FF2B5EF4-FFF2-40B4-BE49-F238E27FC236}">
                <a16:creationId xmlns:a16="http://schemas.microsoft.com/office/drawing/2014/main" id="{9D77EFF7-FD1D-C222-E65B-99F4D9B33FB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3148553" y="154981"/>
            <a:ext cx="8206835" cy="6480191"/>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1941119" cy="1543639"/>
          </a:xfrm>
        </p:spPr>
        <p:txBody>
          <a:bodyPr>
            <a:normAutofit fontScale="92500" lnSpcReduction="20000"/>
          </a:bodyPr>
          <a:lstStyle/>
          <a:p>
            <a:r>
              <a:rPr lang="en-US" dirty="0"/>
              <a:t>I appreciate the assistance of Tenino Historian Rich Edwards for locating and identifying this photo believed to be taken by Hiram Hoyt, Seattle, between 1876-1878. </a:t>
            </a:r>
          </a:p>
        </p:txBody>
      </p:sp>
    </p:spTree>
    <p:extLst>
      <p:ext uri="{BB962C8B-B14F-4D97-AF65-F5344CB8AC3E}">
        <p14:creationId xmlns:p14="http://schemas.microsoft.com/office/powerpoint/2010/main" val="2070236380"/>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b="1" dirty="0"/>
              <a:t>Sheldon Stop</a:t>
            </a:r>
          </a:p>
        </p:txBody>
      </p:sp>
      <p:pic>
        <p:nvPicPr>
          <p:cNvPr id="8" name="Picture Placeholder 7" descr="A group of people standing on a train track&#10;&#10;Description automatically generated with medium confidence">
            <a:extLst>
              <a:ext uri="{FF2B5EF4-FFF2-40B4-BE49-F238E27FC236}">
                <a16:creationId xmlns:a16="http://schemas.microsoft.com/office/drawing/2014/main" id="{52142CC4-7F6D-572A-D414-8D421939895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4119513" y="147539"/>
            <a:ext cx="7847808" cy="6196700"/>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3128897" cy="4013462"/>
          </a:xfrm>
        </p:spPr>
        <p:txBody>
          <a:bodyPr>
            <a:normAutofit lnSpcReduction="10000"/>
          </a:bodyPr>
          <a:lstStyle/>
          <a:p>
            <a:r>
              <a:rPr lang="en-US" dirty="0"/>
              <a:t>Sheldon Station on the Olympia-Tenino Railroad. Address is about 9600 Highway 99, Tumwater. With NPs decision to build track to Tacoma from Tenino, Olympia interests built this track (initially narrow gage) from Tenino to what is now Capitol Lake in 1877. </a:t>
            </a:r>
          </a:p>
          <a:p>
            <a:r>
              <a:rPr lang="en-US" dirty="0"/>
              <a:t>Also known as the Olympia and Chehalis Valley Railroad before acquired by Northern Pacific. Some of those pictured are believed to be members of the Sheldon Family including children Lena, May and Earl.</a:t>
            </a:r>
          </a:p>
          <a:p>
            <a:r>
              <a:rPr lang="en-US" dirty="0"/>
              <a:t> Thanks to Ron Nelson for his assistance</a:t>
            </a:r>
          </a:p>
        </p:txBody>
      </p:sp>
    </p:spTree>
    <p:extLst>
      <p:ext uri="{BB962C8B-B14F-4D97-AF65-F5344CB8AC3E}">
        <p14:creationId xmlns:p14="http://schemas.microsoft.com/office/powerpoint/2010/main" val="1205034747"/>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476067" cy="1258478"/>
          </a:xfrm>
        </p:spPr>
        <p:txBody>
          <a:bodyPr>
            <a:normAutofit/>
          </a:bodyPr>
          <a:lstStyle/>
          <a:p>
            <a:r>
              <a:rPr lang="en-US" b="1" dirty="0"/>
              <a:t>Olympia</a:t>
            </a:r>
            <a:br>
              <a:rPr lang="en-US" b="1" dirty="0"/>
            </a:br>
            <a:r>
              <a:rPr lang="en-US" b="1" dirty="0"/>
              <a:t>NP Station</a:t>
            </a:r>
          </a:p>
        </p:txBody>
      </p:sp>
      <p:pic>
        <p:nvPicPr>
          <p:cNvPr id="6" name="Picture Placeholder 5" descr="A picture containing railroad, outdoor, sky, track&#10;&#10;Description automatically generated">
            <a:extLst>
              <a:ext uri="{FF2B5EF4-FFF2-40B4-BE49-F238E27FC236}">
                <a16:creationId xmlns:a16="http://schemas.microsoft.com/office/drawing/2014/main" id="{0D6DEEFF-3600-86E1-0422-9E0F567AE40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096" r="7096"/>
          <a:stretch>
            <a:fillRect/>
          </a:stretch>
        </p:blipFill>
        <p:spPr>
          <a:xfrm>
            <a:off x="2817091" y="987425"/>
            <a:ext cx="8538297" cy="5413375"/>
          </a:xfrm>
        </p:spPr>
      </p:pic>
      <p:sp>
        <p:nvSpPr>
          <p:cNvPr id="10" name="Text Placeholder 9">
            <a:extLst>
              <a:ext uri="{FF2B5EF4-FFF2-40B4-BE49-F238E27FC236}">
                <a16:creationId xmlns:a16="http://schemas.microsoft.com/office/drawing/2014/main" id="{A6A6485F-A5B8-65B4-9F6A-155D764501ED}"/>
              </a:ext>
            </a:extLst>
          </p:cNvPr>
          <p:cNvSpPr>
            <a:spLocks noGrp="1"/>
          </p:cNvSpPr>
          <p:nvPr>
            <p:ph type="body" sz="half" idx="2"/>
          </p:nvPr>
        </p:nvSpPr>
        <p:spPr>
          <a:xfrm>
            <a:off x="414068" y="2057400"/>
            <a:ext cx="2035835" cy="3811588"/>
          </a:xfrm>
        </p:spPr>
        <p:txBody>
          <a:bodyPr/>
          <a:lstStyle/>
          <a:p>
            <a:r>
              <a:rPr lang="en-US" dirty="0"/>
              <a:t>Feb. 13, 1956</a:t>
            </a:r>
          </a:p>
          <a:p>
            <a:endParaRPr lang="en-US" dirty="0"/>
          </a:p>
          <a:p>
            <a:r>
              <a:rPr lang="en-US" sz="3600" dirty="0"/>
              <a:t>Station Building</a:t>
            </a:r>
          </a:p>
          <a:p>
            <a:r>
              <a:rPr lang="en-US" sz="3600" dirty="0"/>
              <a:t>1891-1966</a:t>
            </a:r>
          </a:p>
        </p:txBody>
      </p:sp>
    </p:spTree>
    <p:extLst>
      <p:ext uri="{BB962C8B-B14F-4D97-AF65-F5344CB8AC3E}">
        <p14:creationId xmlns:p14="http://schemas.microsoft.com/office/powerpoint/2010/main" val="2517154520"/>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7848600" y="1122363"/>
            <a:ext cx="3013364" cy="2599892"/>
          </a:xfrm>
        </p:spPr>
        <p:txBody>
          <a:bodyPr vert="horz" lIns="91440" tIns="45720" rIns="91440" bIns="45720" rtlCol="0" anchor="b">
            <a:normAutofit/>
          </a:bodyPr>
          <a:lstStyle/>
          <a:p>
            <a:r>
              <a:rPr lang="en-US" sz="5400" kern="1200" dirty="0">
                <a:solidFill>
                  <a:schemeClr val="tx1"/>
                </a:solidFill>
                <a:latin typeface="+mj-lt"/>
                <a:ea typeface="+mj-ea"/>
                <a:cs typeface="+mj-cs"/>
              </a:rPr>
              <a:t>Olympia-Lacey</a:t>
            </a:r>
          </a:p>
        </p:txBody>
      </p:sp>
      <p:pic>
        <p:nvPicPr>
          <p:cNvPr id="8" name="Picture Placeholder 7" descr="A train on the tracks at night&#10;&#10;Description automatically generated with medium confidence">
            <a:extLst>
              <a:ext uri="{FF2B5EF4-FFF2-40B4-BE49-F238E27FC236}">
                <a16:creationId xmlns:a16="http://schemas.microsoft.com/office/drawing/2014/main" id="{B5D74F49-1907-62F6-2DF0-335A69C5C09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a:xfrm>
            <a:off x="0" y="20782"/>
            <a:ext cx="7599513" cy="6213763"/>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7848600" y="3968496"/>
            <a:ext cx="4023360" cy="1208141"/>
          </a:xfrm>
        </p:spPr>
        <p:txBody>
          <a:bodyPr vert="horz" lIns="91440" tIns="45720" rIns="91440" bIns="45720" rtlCol="0">
            <a:normAutofit/>
          </a:bodyPr>
          <a:lstStyle/>
          <a:p>
            <a:r>
              <a:rPr lang="en-US" sz="2400" dirty="0"/>
              <a:t>Amtrak </a:t>
            </a:r>
            <a:r>
              <a:rPr lang="en-US" sz="2400" kern="1200" dirty="0">
                <a:solidFill>
                  <a:schemeClr val="tx1"/>
                </a:solidFill>
                <a:latin typeface="+mn-lt"/>
                <a:ea typeface="+mn-ea"/>
                <a:cs typeface="+mn-cs"/>
              </a:rPr>
              <a:t>Cascades</a:t>
            </a:r>
          </a:p>
        </p:txBody>
      </p:sp>
    </p:spTree>
    <p:extLst>
      <p:ext uri="{BB962C8B-B14F-4D97-AF65-F5344CB8AC3E}">
        <p14:creationId xmlns:p14="http://schemas.microsoft.com/office/powerpoint/2010/main" val="328970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476067" cy="1258478"/>
          </a:xfrm>
        </p:spPr>
        <p:txBody>
          <a:bodyPr>
            <a:normAutofit/>
          </a:bodyPr>
          <a:lstStyle/>
          <a:p>
            <a:r>
              <a:rPr lang="en-US" b="1" dirty="0"/>
              <a:t>Olympia</a:t>
            </a:r>
            <a:br>
              <a:rPr lang="en-US" b="1" dirty="0"/>
            </a:br>
            <a:r>
              <a:rPr lang="en-US" b="1" dirty="0"/>
              <a:t>NP</a:t>
            </a:r>
          </a:p>
        </p:txBody>
      </p:sp>
      <p:pic>
        <p:nvPicPr>
          <p:cNvPr id="7" name="Picture Placeholder 6" descr="A picture containing railroad, outdoor, sky, vehicle&#10;&#10;Description automatically generated">
            <a:extLst>
              <a:ext uri="{FF2B5EF4-FFF2-40B4-BE49-F238E27FC236}">
                <a16:creationId xmlns:a16="http://schemas.microsoft.com/office/drawing/2014/main" id="{5013E5D2-A8CE-81CA-54FE-5281129BF88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15" b="1215"/>
          <a:stretch>
            <a:fillRect/>
          </a:stretch>
        </p:blipFill>
        <p:spPr>
          <a:xfrm>
            <a:off x="2527300" y="987425"/>
            <a:ext cx="8828088" cy="5413375"/>
          </a:xfrm>
        </p:spPr>
      </p:pic>
      <p:sp>
        <p:nvSpPr>
          <p:cNvPr id="10" name="Text Placeholder 9">
            <a:extLst>
              <a:ext uri="{FF2B5EF4-FFF2-40B4-BE49-F238E27FC236}">
                <a16:creationId xmlns:a16="http://schemas.microsoft.com/office/drawing/2014/main" id="{A6A6485F-A5B8-65B4-9F6A-155D764501ED}"/>
              </a:ext>
            </a:extLst>
          </p:cNvPr>
          <p:cNvSpPr>
            <a:spLocks noGrp="1"/>
          </p:cNvSpPr>
          <p:nvPr>
            <p:ph type="body" sz="half" idx="2"/>
          </p:nvPr>
        </p:nvSpPr>
        <p:spPr>
          <a:xfrm>
            <a:off x="839789" y="2057400"/>
            <a:ext cx="1610114" cy="3811588"/>
          </a:xfrm>
        </p:spPr>
        <p:txBody>
          <a:bodyPr>
            <a:normAutofit/>
          </a:bodyPr>
          <a:lstStyle/>
          <a:p>
            <a:r>
              <a:rPr lang="en-US" dirty="0"/>
              <a:t>Seattle to Hoquiam train at Olympia Northern Pacific station Feb. 14, 1956.</a:t>
            </a:r>
          </a:p>
          <a:p>
            <a:r>
              <a:rPr lang="en-US" dirty="0"/>
              <a:t> Photo by Jim Fredrickson. Courtesy Washington State University Press. Published in "</a:t>
            </a:r>
            <a:r>
              <a:rPr lang="en-US" dirty="0" err="1"/>
              <a:t>Railscapes</a:t>
            </a:r>
            <a:r>
              <a:rPr lang="en-US" dirty="0"/>
              <a:t>: A Northern Pacific </a:t>
            </a:r>
            <a:r>
              <a:rPr lang="en-US" dirty="0" err="1"/>
              <a:t>Brasspounder’s</a:t>
            </a:r>
            <a:r>
              <a:rPr lang="en-US" dirty="0"/>
              <a:t> Album</a:t>
            </a:r>
          </a:p>
        </p:txBody>
      </p:sp>
    </p:spTree>
    <p:extLst>
      <p:ext uri="{BB962C8B-B14F-4D97-AF65-F5344CB8AC3E}">
        <p14:creationId xmlns:p14="http://schemas.microsoft.com/office/powerpoint/2010/main" val="2594211761"/>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1941119" cy="1258478"/>
          </a:xfrm>
        </p:spPr>
        <p:txBody>
          <a:bodyPr>
            <a:normAutofit fontScale="90000"/>
          </a:bodyPr>
          <a:lstStyle/>
          <a:p>
            <a:r>
              <a:rPr lang="en-US" dirty="0"/>
              <a:t>Olympia Brewery Train Depot</a:t>
            </a:r>
          </a:p>
        </p:txBody>
      </p:sp>
      <p:pic>
        <p:nvPicPr>
          <p:cNvPr id="16" name="Picture Placeholder 15" descr="A group of people standing in front of a building&#10;&#10;Description automatically generated">
            <a:extLst>
              <a:ext uri="{FF2B5EF4-FFF2-40B4-BE49-F238E27FC236}">
                <a16:creationId xmlns:a16="http://schemas.microsoft.com/office/drawing/2014/main" id="{9479D887-D30D-BEDA-7976-07A4050C320C}"/>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506" b="9506"/>
          <a:stretch>
            <a:fillRect/>
          </a:stretch>
        </p:blipFill>
        <p:spPr>
          <a:xfrm>
            <a:off x="3084513" y="725488"/>
            <a:ext cx="8887605" cy="4798619"/>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1941119" cy="1543639"/>
          </a:xfrm>
        </p:spPr>
        <p:txBody>
          <a:bodyPr/>
          <a:lstStyle/>
          <a:p>
            <a:r>
              <a:rPr lang="en-US" dirty="0"/>
              <a:t>Joe Jeffers Photo</a:t>
            </a:r>
          </a:p>
          <a:p>
            <a:r>
              <a:rPr lang="en-US" dirty="0"/>
              <a:t>Susan Parish Collection</a:t>
            </a:r>
          </a:p>
          <a:p>
            <a:r>
              <a:rPr lang="en-US" dirty="0"/>
              <a:t>Near NP Station</a:t>
            </a:r>
          </a:p>
        </p:txBody>
      </p:sp>
    </p:spTree>
    <p:extLst>
      <p:ext uri="{BB962C8B-B14F-4D97-AF65-F5344CB8AC3E}">
        <p14:creationId xmlns:p14="http://schemas.microsoft.com/office/powerpoint/2010/main" val="1633835115"/>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1941119" cy="1258478"/>
          </a:xfrm>
        </p:spPr>
        <p:txBody>
          <a:bodyPr>
            <a:normAutofit/>
          </a:bodyPr>
          <a:lstStyle/>
          <a:p>
            <a:r>
              <a:rPr lang="en-US" b="1" dirty="0"/>
              <a:t>Olympia UP Depot</a:t>
            </a:r>
          </a:p>
        </p:txBody>
      </p:sp>
      <p:pic>
        <p:nvPicPr>
          <p:cNvPr id="8" name="Picture Placeholder 7" descr="A picture containing outdoor, sky, building, house&#10;&#10;Description automatically generated">
            <a:extLst>
              <a:ext uri="{FF2B5EF4-FFF2-40B4-BE49-F238E27FC236}">
                <a16:creationId xmlns:a16="http://schemas.microsoft.com/office/drawing/2014/main" id="{E7507026-090A-8EA9-ED68-F95D05BACD6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67" r="67"/>
          <a:stretch>
            <a:fillRect/>
          </a:stretch>
        </p:blipFill>
        <p:spPr>
          <a:xfrm>
            <a:off x="4260224" y="541049"/>
            <a:ext cx="7568479" cy="5265593"/>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2032721" cy="3761509"/>
          </a:xfrm>
        </p:spPr>
        <p:txBody>
          <a:bodyPr>
            <a:normAutofit/>
          </a:bodyPr>
          <a:lstStyle/>
          <a:p>
            <a:r>
              <a:rPr lang="en-US" dirty="0"/>
              <a:t>Oregon Washington Railroad and Navigation Co.</a:t>
            </a:r>
          </a:p>
          <a:p>
            <a:r>
              <a:rPr lang="en-US" dirty="0"/>
              <a:t>(Union Pacific)</a:t>
            </a:r>
          </a:p>
          <a:p>
            <a:r>
              <a:rPr lang="en-US" dirty="0"/>
              <a:t>Olympia Depot</a:t>
            </a:r>
          </a:p>
          <a:p>
            <a:r>
              <a:rPr lang="en-US" dirty="0"/>
              <a:t>Building Still located downtown today as a pet store.</a:t>
            </a:r>
          </a:p>
        </p:txBody>
      </p:sp>
      <p:pic>
        <p:nvPicPr>
          <p:cNvPr id="5" name="Picture 4" descr="A brick building with a sign on the side&#10;&#10;Description automatically generated with low confidence">
            <a:extLst>
              <a:ext uri="{FF2B5EF4-FFF2-40B4-BE49-F238E27FC236}">
                <a16:creationId xmlns:a16="http://schemas.microsoft.com/office/drawing/2014/main" id="{5C269A67-4C1F-36FA-7CE7-8C8BA7D99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388" y="4059382"/>
            <a:ext cx="3423612" cy="2567709"/>
          </a:xfrm>
          <a:prstGeom prst="rect">
            <a:avLst/>
          </a:prstGeom>
        </p:spPr>
      </p:pic>
    </p:spTree>
    <p:extLst>
      <p:ext uri="{BB962C8B-B14F-4D97-AF65-F5344CB8AC3E}">
        <p14:creationId xmlns:p14="http://schemas.microsoft.com/office/powerpoint/2010/main" val="2445806020"/>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E278-09E8-0ABF-1AA8-87E1711936A2}"/>
              </a:ext>
            </a:extLst>
          </p:cNvPr>
          <p:cNvSpPr>
            <a:spLocks noGrp="1"/>
          </p:cNvSpPr>
          <p:nvPr>
            <p:ph type="title"/>
          </p:nvPr>
        </p:nvSpPr>
        <p:spPr>
          <a:xfrm>
            <a:off x="839788" y="457200"/>
            <a:ext cx="2949787" cy="1258478"/>
          </a:xfrm>
        </p:spPr>
        <p:txBody>
          <a:bodyPr/>
          <a:lstStyle/>
          <a:p>
            <a:r>
              <a:rPr lang="en-US" b="1" dirty="0"/>
              <a:t>Port Townsend Southern</a:t>
            </a:r>
          </a:p>
        </p:txBody>
      </p:sp>
      <p:pic>
        <p:nvPicPr>
          <p:cNvPr id="7" name="Picture Placeholder 6" descr="A picture containing railroad, steam, sky, outdoor&#10;&#10;Description automatically generated">
            <a:extLst>
              <a:ext uri="{FF2B5EF4-FFF2-40B4-BE49-F238E27FC236}">
                <a16:creationId xmlns:a16="http://schemas.microsoft.com/office/drawing/2014/main" id="{82009033-B43C-2041-19E5-D2DF9052D7D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5147" r="5147"/>
          <a:stretch>
            <a:fillRect/>
          </a:stretch>
        </p:blipFill>
        <p:spPr>
          <a:xfrm>
            <a:off x="3940404" y="367645"/>
            <a:ext cx="7965650" cy="6289749"/>
          </a:xfrm>
        </p:spPr>
      </p:pic>
      <p:sp>
        <p:nvSpPr>
          <p:cNvPr id="4" name="Text Placeholder 3">
            <a:extLst>
              <a:ext uri="{FF2B5EF4-FFF2-40B4-BE49-F238E27FC236}">
                <a16:creationId xmlns:a16="http://schemas.microsoft.com/office/drawing/2014/main" id="{AE5E1376-6508-4D3D-E373-D805FB61207D}"/>
              </a:ext>
            </a:extLst>
          </p:cNvPr>
          <p:cNvSpPr>
            <a:spLocks noGrp="1"/>
          </p:cNvSpPr>
          <p:nvPr>
            <p:ph type="body" sz="half" idx="2"/>
          </p:nvPr>
        </p:nvSpPr>
        <p:spPr>
          <a:xfrm>
            <a:off x="839788" y="2057400"/>
            <a:ext cx="1941119" cy="1543639"/>
          </a:xfrm>
        </p:spPr>
        <p:txBody>
          <a:bodyPr/>
          <a:lstStyle/>
          <a:p>
            <a:r>
              <a:rPr lang="en-US" dirty="0"/>
              <a:t>Near 4</a:t>
            </a:r>
            <a:r>
              <a:rPr lang="en-US" baseline="30000" dirty="0"/>
              <a:t>th</a:t>
            </a:r>
            <a:r>
              <a:rPr lang="en-US" dirty="0"/>
              <a:t> Avenue Bridge</a:t>
            </a:r>
          </a:p>
          <a:p>
            <a:endParaRPr lang="en-US" dirty="0"/>
          </a:p>
          <a:p>
            <a:r>
              <a:rPr lang="en-US" dirty="0"/>
              <a:t>1901</a:t>
            </a:r>
          </a:p>
        </p:txBody>
      </p:sp>
    </p:spTree>
    <p:extLst>
      <p:ext uri="{BB962C8B-B14F-4D97-AF65-F5344CB8AC3E}">
        <p14:creationId xmlns:p14="http://schemas.microsoft.com/office/powerpoint/2010/main" val="4016694747"/>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CD1CBF-4EAA-12D7-BE9A-89EEDF0113DE}"/>
            </a:ext>
          </a:extLst>
        </p:cNvPr>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942BCDB8-0D44-BF42-7E6E-2EFE948ACE9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2205" b="12205"/>
          <a:stretch>
            <a:fillRect/>
          </a:stretch>
        </p:blipFill>
        <p:spPr>
          <a:xfrm>
            <a:off x="479425" y="222250"/>
            <a:ext cx="11355388" cy="6400800"/>
          </a:xfrm>
          <a:prstGeom prst="rect">
            <a:avLst/>
          </a:prstGeom>
        </p:spPr>
      </p:pic>
    </p:spTree>
    <p:extLst>
      <p:ext uri="{BB962C8B-B14F-4D97-AF65-F5344CB8AC3E}">
        <p14:creationId xmlns:p14="http://schemas.microsoft.com/office/powerpoint/2010/main" val="4000348294"/>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BC12A49-BA80-EC1A-A9D9-E4FF12A3569B}"/>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E49B8F3-90BA-B9C8-A9E2-D1EF118363F3}"/>
              </a:ext>
            </a:extLst>
          </p:cNvPr>
          <p:cNvSpPr>
            <a:spLocks noGrp="1"/>
          </p:cNvSpPr>
          <p:nvPr>
            <p:ph type="title"/>
          </p:nvPr>
        </p:nvSpPr>
        <p:spPr>
          <a:xfrm>
            <a:off x="0" y="4018923"/>
            <a:ext cx="3932237" cy="1600200"/>
          </a:xfrm>
        </p:spPr>
        <p:txBody>
          <a:bodyPr>
            <a:noAutofit/>
          </a:bodyPr>
          <a:lstStyle/>
          <a:p>
            <a:r>
              <a:rPr lang="en-US" sz="6000" b="1" dirty="0"/>
              <a:t>Our Station on</a:t>
            </a:r>
            <a:br>
              <a:rPr lang="en-US" sz="6000" b="1" dirty="0"/>
            </a:br>
            <a:r>
              <a:rPr lang="en-US" sz="6000" b="1" dirty="0"/>
              <a:t>the Web</a:t>
            </a:r>
            <a:br>
              <a:rPr lang="en-US" sz="6000" b="1" dirty="0"/>
            </a:br>
            <a:br>
              <a:rPr lang="en-US" sz="6000" b="1" dirty="0"/>
            </a:br>
            <a:r>
              <a:rPr lang="en-US" sz="4400" b="1" dirty="0" err="1"/>
              <a:t>OLWDepot.Com</a:t>
            </a:r>
            <a:endParaRPr lang="en-US" sz="4400" b="1" dirty="0"/>
          </a:p>
        </p:txBody>
      </p:sp>
      <p:pic>
        <p:nvPicPr>
          <p:cNvPr id="4" name="Picture Placeholder 3">
            <a:extLst>
              <a:ext uri="{FF2B5EF4-FFF2-40B4-BE49-F238E27FC236}">
                <a16:creationId xmlns:a16="http://schemas.microsoft.com/office/drawing/2014/main" id="{5FCACB04-3F9F-BFED-BB3E-2A10265DD491}"/>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757" r="1757"/>
          <a:stretch>
            <a:fillRect/>
          </a:stretch>
        </p:blipFill>
        <p:spPr>
          <a:xfrm>
            <a:off x="4454525" y="222250"/>
            <a:ext cx="7185025" cy="6296025"/>
          </a:xfrm>
          <a:prstGeom prst="rect">
            <a:avLst/>
          </a:prstGeom>
        </p:spPr>
      </p:pic>
    </p:spTree>
    <p:extLst>
      <p:ext uri="{BB962C8B-B14F-4D97-AF65-F5344CB8AC3E}">
        <p14:creationId xmlns:p14="http://schemas.microsoft.com/office/powerpoint/2010/main" val="334329671"/>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Placeholder 7" descr="A picture containing outdoor, sky, building, ground&#10;&#10;Description automatically generated">
            <a:extLst>
              <a:ext uri="{FF2B5EF4-FFF2-40B4-BE49-F238E27FC236}">
                <a16:creationId xmlns:a16="http://schemas.microsoft.com/office/drawing/2014/main" id="{321B8B17-C84D-2F17-569C-C81A8189485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4763" b="4763"/>
          <a:stretch>
            <a:fillRect/>
          </a:stretch>
        </p:blipFill>
        <p:spPr>
          <a:xfrm>
            <a:off x="528638" y="681038"/>
            <a:ext cx="11071225" cy="5683250"/>
          </a:xfrm>
        </p:spPr>
      </p:pic>
    </p:spTree>
    <p:extLst>
      <p:ext uri="{BB962C8B-B14F-4D97-AF65-F5344CB8AC3E}">
        <p14:creationId xmlns:p14="http://schemas.microsoft.com/office/powerpoint/2010/main" val="1209414140"/>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39C8FA0-102B-7880-0396-44BD478B260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A74367-E583-F14C-1650-DD2759B6E879}"/>
              </a:ext>
            </a:extLst>
          </p:cNvPr>
          <p:cNvSpPr txBox="1"/>
          <p:nvPr/>
        </p:nvSpPr>
        <p:spPr>
          <a:xfrm>
            <a:off x="1200150" y="301925"/>
            <a:ext cx="10480876" cy="769441"/>
          </a:xfrm>
          <a:prstGeom prst="rect">
            <a:avLst/>
          </a:prstGeom>
          <a:noFill/>
        </p:spPr>
        <p:txBody>
          <a:bodyPr wrap="square" rtlCol="0">
            <a:spAutoFit/>
          </a:bodyPr>
          <a:lstStyle/>
          <a:p>
            <a:pPr algn="ctr"/>
            <a:r>
              <a:rPr lang="en-US" sz="4400" b="1" dirty="0"/>
              <a:t>Fourteen Passenger Trains Daily!</a:t>
            </a:r>
          </a:p>
        </p:txBody>
      </p:sp>
      <p:pic>
        <p:nvPicPr>
          <p:cNvPr id="13" name="Picture Placeholder 12">
            <a:extLst>
              <a:ext uri="{FF2B5EF4-FFF2-40B4-BE49-F238E27FC236}">
                <a16:creationId xmlns:a16="http://schemas.microsoft.com/office/drawing/2014/main" id="{26C5EEF7-D397-8CAE-B5F5-07A58E03246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07" b="1407"/>
          <a:stretch>
            <a:fillRect/>
          </a:stretch>
        </p:blipFill>
        <p:spPr>
          <a:xfrm>
            <a:off x="1200150" y="1289050"/>
            <a:ext cx="10480876" cy="4279900"/>
          </a:xfrm>
          <a:prstGeom prst="rect">
            <a:avLst/>
          </a:prstGeom>
        </p:spPr>
      </p:pic>
      <p:sp>
        <p:nvSpPr>
          <p:cNvPr id="16" name="TextBox 15">
            <a:extLst>
              <a:ext uri="{FF2B5EF4-FFF2-40B4-BE49-F238E27FC236}">
                <a16:creationId xmlns:a16="http://schemas.microsoft.com/office/drawing/2014/main" id="{53AF7807-2F4E-F1D5-9662-B74DE39ECDB8}"/>
              </a:ext>
            </a:extLst>
          </p:cNvPr>
          <p:cNvSpPr txBox="1"/>
          <p:nvPr/>
        </p:nvSpPr>
        <p:spPr>
          <a:xfrm>
            <a:off x="1200150" y="5840083"/>
            <a:ext cx="9798529" cy="369332"/>
          </a:xfrm>
          <a:prstGeom prst="rect">
            <a:avLst/>
          </a:prstGeom>
          <a:noFill/>
        </p:spPr>
        <p:txBody>
          <a:bodyPr wrap="square" rtlCol="0">
            <a:spAutoFit/>
          </a:bodyPr>
          <a:lstStyle/>
          <a:p>
            <a:pPr algn="ctr"/>
            <a:r>
              <a:rPr lang="en-US" dirty="0"/>
              <a:t>Seven Northbound toward Seattle or Vancouver B.C., Seven Southbound to Portland or Eugene</a:t>
            </a:r>
          </a:p>
        </p:txBody>
      </p:sp>
    </p:spTree>
    <p:extLst>
      <p:ext uri="{BB962C8B-B14F-4D97-AF65-F5344CB8AC3E}">
        <p14:creationId xmlns:p14="http://schemas.microsoft.com/office/powerpoint/2010/main" val="3724110649"/>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Placeholder 4" descr="A train on the tracks">
            <a:extLst>
              <a:ext uri="{FF2B5EF4-FFF2-40B4-BE49-F238E27FC236}">
                <a16:creationId xmlns:a16="http://schemas.microsoft.com/office/drawing/2014/main" id="{165332D9-CBE2-B68B-1F7D-F305D3F2AA2E}"/>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3749" b="13749"/>
          <a:stretch>
            <a:fillRect/>
          </a:stretch>
        </p:blipFill>
        <p:spPr>
          <a:xfrm>
            <a:off x="75121" y="1323856"/>
            <a:ext cx="11849100" cy="4873625"/>
          </a:xfrm>
        </p:spPr>
      </p:pic>
      <p:sp>
        <p:nvSpPr>
          <p:cNvPr id="2" name="TextBox 1">
            <a:extLst>
              <a:ext uri="{FF2B5EF4-FFF2-40B4-BE49-F238E27FC236}">
                <a16:creationId xmlns:a16="http://schemas.microsoft.com/office/drawing/2014/main" id="{9E16492A-4290-3813-834B-DD334C0DD547}"/>
              </a:ext>
            </a:extLst>
          </p:cNvPr>
          <p:cNvSpPr txBox="1"/>
          <p:nvPr/>
        </p:nvSpPr>
        <p:spPr>
          <a:xfrm>
            <a:off x="629728" y="224287"/>
            <a:ext cx="10739887" cy="646331"/>
          </a:xfrm>
          <a:prstGeom prst="rect">
            <a:avLst/>
          </a:prstGeom>
          <a:noFill/>
        </p:spPr>
        <p:txBody>
          <a:bodyPr wrap="square" rtlCol="0">
            <a:spAutoFit/>
          </a:bodyPr>
          <a:lstStyle/>
          <a:p>
            <a:pPr algn="ctr"/>
            <a:r>
              <a:rPr lang="en-US" b="1" dirty="0"/>
              <a:t>Located on Main 1 and Main 2, Longtime North-South Right of Way for BNSF and Union Pacific Freight Trains.  About 40 freight trains/day.</a:t>
            </a:r>
          </a:p>
        </p:txBody>
      </p:sp>
    </p:spTree>
    <p:extLst>
      <p:ext uri="{BB962C8B-B14F-4D97-AF65-F5344CB8AC3E}">
        <p14:creationId xmlns:p14="http://schemas.microsoft.com/office/powerpoint/2010/main" val="3104783958"/>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transport, outdoor, railroad, sky&#10;&#10;Description automatically generated">
            <a:extLst>
              <a:ext uri="{FF2B5EF4-FFF2-40B4-BE49-F238E27FC236}">
                <a16:creationId xmlns:a16="http://schemas.microsoft.com/office/drawing/2014/main" id="{0048E964-03B0-86D1-D03C-1FA85B88DC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4" y="357808"/>
            <a:ext cx="4760843" cy="6347791"/>
          </a:xfrm>
          <a:prstGeom prst="rect">
            <a:avLst/>
          </a:prstGeom>
        </p:spPr>
      </p:pic>
      <p:pic>
        <p:nvPicPr>
          <p:cNvPr id="8" name="Picture 7" descr="A picture containing clothing, person, person, footwear&#10;&#10;Description automatically generated">
            <a:extLst>
              <a:ext uri="{FF2B5EF4-FFF2-40B4-BE49-F238E27FC236}">
                <a16:creationId xmlns:a16="http://schemas.microsoft.com/office/drawing/2014/main" id="{058DD313-3B79-B3ED-629B-31CDA7D2F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673" y="901147"/>
            <a:ext cx="3351452" cy="4598505"/>
          </a:xfrm>
          <a:prstGeom prst="rect">
            <a:avLst/>
          </a:prstGeom>
        </p:spPr>
      </p:pic>
      <p:pic>
        <p:nvPicPr>
          <p:cNvPr id="10" name="Picture 9" descr="A group of people walking on a train platform&#10;&#10;Description automatically generated with medium confidence">
            <a:extLst>
              <a:ext uri="{FF2B5EF4-FFF2-40B4-BE49-F238E27FC236}">
                <a16:creationId xmlns:a16="http://schemas.microsoft.com/office/drawing/2014/main" id="{DD5B06AA-A2BF-3776-BE58-40D79D3B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8911" y="2491409"/>
            <a:ext cx="2911336" cy="3881782"/>
          </a:xfrm>
          <a:prstGeom prst="rect">
            <a:avLst/>
          </a:prstGeom>
        </p:spPr>
      </p:pic>
    </p:spTree>
    <p:extLst>
      <p:ext uri="{BB962C8B-B14F-4D97-AF65-F5344CB8AC3E}">
        <p14:creationId xmlns:p14="http://schemas.microsoft.com/office/powerpoint/2010/main" val="276234035"/>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Placeholder 4" descr="A person walking on a train platform in the rain&#10;&#10;Description automatically generated with low confidence">
            <a:extLst>
              <a:ext uri="{FF2B5EF4-FFF2-40B4-BE49-F238E27FC236}">
                <a16:creationId xmlns:a16="http://schemas.microsoft.com/office/drawing/2014/main" id="{DBC456CD-5259-4973-683C-DA1F6B40529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8050" b="8050"/>
          <a:stretch>
            <a:fillRect/>
          </a:stretch>
        </p:blipFill>
        <p:spPr>
          <a:xfrm>
            <a:off x="2716695" y="337558"/>
            <a:ext cx="7830310" cy="6182884"/>
          </a:xfrm>
        </p:spPr>
      </p:pic>
    </p:spTree>
    <p:extLst>
      <p:ext uri="{BB962C8B-B14F-4D97-AF65-F5344CB8AC3E}">
        <p14:creationId xmlns:p14="http://schemas.microsoft.com/office/powerpoint/2010/main" val="32133828"/>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Placeholder 5" descr="A picture containing outdoor, sky, building, plant&#10;&#10;Description automatically generated">
            <a:extLst>
              <a:ext uri="{FF2B5EF4-FFF2-40B4-BE49-F238E27FC236}">
                <a16:creationId xmlns:a16="http://schemas.microsoft.com/office/drawing/2014/main" id="{16E2CE52-11DE-02C0-A911-284CC29E6414}"/>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7776" b="7776"/>
          <a:stretch>
            <a:fillRect/>
          </a:stretch>
        </p:blipFill>
        <p:spPr>
          <a:xfrm>
            <a:off x="1331913" y="130175"/>
            <a:ext cx="10023475" cy="6348413"/>
          </a:xfrm>
        </p:spPr>
      </p:pic>
    </p:spTree>
    <p:extLst>
      <p:ext uri="{BB962C8B-B14F-4D97-AF65-F5344CB8AC3E}">
        <p14:creationId xmlns:p14="http://schemas.microsoft.com/office/powerpoint/2010/main" val="2339101744"/>
      </p:ext>
    </p:extLst>
  </p:cSld>
  <p:clrMapOvr>
    <a:masterClrMapping/>
  </p:clrMapOvr>
  <mc:AlternateContent xmlns:mc="http://schemas.openxmlformats.org/markup-compatibility/2006">
    <mc:Choice xmlns:p14="http://schemas.microsoft.com/office/powerpoint/2010/main" Requires="p14">
      <p:transition spd="slow" p14:dur="8000" advClick="0" advTm="8000"/>
    </mc:Choice>
    <mc:Fallback>
      <p:transition spd="slow" advClick="0" advTm="8000"/>
    </mc:Fallback>
  </mc:AlternateContent>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808</TotalTime>
  <Words>565</Words>
  <Application>Microsoft Office PowerPoint</Application>
  <PresentationFormat>Widescreen</PresentationFormat>
  <Paragraphs>73</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Calibri Light</vt:lpstr>
      <vt:lpstr>Office 2013 - 2022 Theme</vt:lpstr>
      <vt:lpstr>    Olympia-Lacey Amtrak Station:  33 Continuous Years Completely Staffed By Volunteers!</vt:lpstr>
      <vt:lpstr>Olympia-Lacey</vt:lpstr>
      <vt:lpstr>Olympia-Lacey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Stained Glass</vt:lpstr>
      <vt:lpstr>Antique Corbels</vt:lpstr>
      <vt:lpstr>Light  Fixtures</vt:lpstr>
      <vt:lpstr>Talgo Clock</vt:lpstr>
      <vt:lpstr>Donors</vt:lpstr>
      <vt:lpstr>InterCity Transit</vt:lpstr>
      <vt:lpstr>Amtrak  Public Info Display</vt:lpstr>
      <vt:lpstr>PowerPoint Presentation</vt:lpstr>
      <vt:lpstr>PowerPoint Presentation</vt:lpstr>
      <vt:lpstr>The Volunteers</vt:lpstr>
      <vt:lpstr>The Volunteers Meet Every Train 24/7</vt:lpstr>
      <vt:lpstr>   “AmShack:”  The “Station” on Rich Road that our station replaced.</vt:lpstr>
      <vt:lpstr>Chambers Prairie/ Union Pacific</vt:lpstr>
      <vt:lpstr>Chambers Prairie</vt:lpstr>
      <vt:lpstr>Lacey NP Depot</vt:lpstr>
      <vt:lpstr>Lacey NP Depot</vt:lpstr>
      <vt:lpstr>Tenino</vt:lpstr>
      <vt:lpstr>Sheldon Stop</vt:lpstr>
      <vt:lpstr>Olympia NP Station</vt:lpstr>
      <vt:lpstr>Olympia NP</vt:lpstr>
      <vt:lpstr>Olympia Brewery Train Depot</vt:lpstr>
      <vt:lpstr>Olympia UP Depot</vt:lpstr>
      <vt:lpstr>Port Townsend Southern</vt:lpstr>
      <vt:lpstr>PowerPoint Presentation</vt:lpstr>
      <vt:lpstr>Our Station on the Web  OLWDepot.Com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Centennial Station</dc:title>
  <dc:creator>Larry and Robin</dc:creator>
  <cp:lastModifiedBy>Larry Ganders</cp:lastModifiedBy>
  <cp:revision>123</cp:revision>
  <dcterms:created xsi:type="dcterms:W3CDTF">2023-05-26T19:06:26Z</dcterms:created>
  <dcterms:modified xsi:type="dcterms:W3CDTF">2026-07-18T19:03:10Z</dcterms:modified>
</cp:coreProperties>
</file>